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58" r:id="rId3"/>
    <p:sldId id="297" r:id="rId4"/>
    <p:sldId id="298" r:id="rId5"/>
    <p:sldId id="260" r:id="rId6"/>
    <p:sldId id="299" r:id="rId7"/>
    <p:sldId id="302" r:id="rId8"/>
    <p:sldId id="301" r:id="rId9"/>
    <p:sldId id="303" r:id="rId10"/>
    <p:sldId id="304" r:id="rId11"/>
    <p:sldId id="306" r:id="rId12"/>
    <p:sldId id="307" r:id="rId13"/>
    <p:sldId id="310" r:id="rId14"/>
    <p:sldId id="311" r:id="rId15"/>
    <p:sldId id="312" r:id="rId16"/>
    <p:sldId id="313" r:id="rId17"/>
    <p:sldId id="266" r:id="rId18"/>
    <p:sldId id="267" r:id="rId19"/>
    <p:sldId id="268" r:id="rId20"/>
    <p:sldId id="269" r:id="rId21"/>
    <p:sldId id="271" r:id="rId22"/>
    <p:sldId id="296" r:id="rId23"/>
    <p:sldId id="292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F69306-2FE4-4630-871C-46AED092BE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32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CBD7C-E6A0-48BF-A78C-1682ACE8748B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97595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2568E-D6F1-4807-9492-CB1EC91C322D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82085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565C9-6DE4-40B9-B089-95D0A8D8D212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86965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DC1F4-8ADF-4605-8B88-5259400D7EA3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39799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9950D-06CD-486F-98CC-B6C6B1167D3B}" type="slidenum">
              <a:rPr lang="pl-PL" smtClean="0"/>
              <a:pPr/>
              <a:t>20</a:t>
            </a:fld>
            <a:endParaRPr lang="pl-PL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90764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7A8A9-421E-4919-9571-CCD326F02242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503521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7A8A9-421E-4919-9571-CCD326F02242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13695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D02E1-B096-4076-A388-5035AE38D1FD}" type="slidenum">
              <a:rPr lang="pl-PL" smtClean="0"/>
              <a:pPr/>
              <a:t>23</a:t>
            </a:fld>
            <a:endParaRPr lang="pl-PL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1332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710EA-3F21-4261-8B0A-19ED2186DE12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477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710EA-3F21-4261-8B0A-19ED2186DE12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0771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710EA-3F21-4261-8B0A-19ED2186DE12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7100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24FE7-500A-4BAE-BE4D-18F022B9115C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28168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B9863-8F89-4A26-A123-E4DC5BADFC7B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9206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B9863-8F89-4A26-A123-E4DC5BADFC7B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7097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B9863-8F89-4A26-A123-E4DC5BADFC7B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6984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B9863-8F89-4A26-A123-E4DC5BADFC7B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9509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C725-BD6A-4DA3-B6EC-4B826E3E4F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61F9-D5A1-45C5-ACD2-E624A1EC4A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FCD1-78B8-4747-AC5B-F7F4F2C17C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66C0-98CB-45AB-8EF9-6EC55529E0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00F4-354B-49A0-A7CE-B01354E477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B4B6-551A-47DE-BE5D-FA1A27E5CA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ABF1A-7ACF-4F47-A90A-1646B439BD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6503-CDF0-42D5-992B-7E77FE5C97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69B6-5C2F-4172-89E7-B55E6DB999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E5AF-B50C-4BB2-88B9-5AE0CC905A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4D8C-3479-4163-9762-7AEBB05FD0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182FD8CD-3D50-402F-B990-F3F8893ED2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341438"/>
            <a:ext cx="7550150" cy="20574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Informacja dla ucznia i rodzica</a:t>
            </a:r>
            <a:br>
              <a:rPr lang="pl-PL" sz="3600" dirty="0" smtClean="0"/>
            </a:br>
            <a:r>
              <a:rPr lang="pl-PL" sz="3600" dirty="0" smtClean="0"/>
              <a:t>dotycząca przebiegu egzaminu</a:t>
            </a:r>
            <a:br>
              <a:rPr lang="pl-PL" sz="3600" dirty="0" smtClean="0"/>
            </a:br>
            <a:r>
              <a:rPr lang="pl-PL" sz="3600" dirty="0" smtClean="0"/>
              <a:t>ósmoklasisty - 2021 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23"/>
            <a:ext cx="5305828" cy="647883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45648" y="265176"/>
            <a:ext cx="2960370" cy="621708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Pamiętaj o sposobie zaznaczania wyboru odpowiedzi w zadaniach zamkniętych oraz sposobie zaznaczania pomyłek.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endParaRPr lang="pl-PL" dirty="0" smtClean="0">
              <a:solidFill>
                <a:srgbClr val="000000"/>
              </a:solidFill>
            </a:endParaRPr>
          </a:p>
          <a:p>
            <a:endParaRPr lang="pl-PL" dirty="0" smtClean="0">
              <a:solidFill>
                <a:srgbClr val="000000"/>
              </a:solidFill>
            </a:endParaRPr>
          </a:p>
          <a:p>
            <a:endParaRPr lang="pl-PL" dirty="0">
              <a:solidFill>
                <a:srgbClr val="000000"/>
              </a:solidFill>
            </a:endParaRPr>
          </a:p>
          <a:p>
            <a:endParaRPr lang="pl-PL" dirty="0" smtClean="0">
              <a:solidFill>
                <a:srgbClr val="000000"/>
              </a:solidFill>
            </a:endParaRPr>
          </a:p>
          <a:p>
            <a:endParaRPr lang="pl-PL" dirty="0">
              <a:solidFill>
                <a:srgbClr val="000000"/>
              </a:solidFill>
            </a:endParaRPr>
          </a:p>
          <a:p>
            <a:endParaRPr lang="pl-PL" dirty="0" smtClean="0">
              <a:solidFill>
                <a:srgbClr val="000000"/>
              </a:solidFill>
            </a:endParaRPr>
          </a:p>
          <a:p>
            <a:endParaRPr lang="pl-PL" dirty="0">
              <a:solidFill>
                <a:srgbClr val="000000"/>
              </a:solidFill>
            </a:endParaRPr>
          </a:p>
          <a:p>
            <a:endParaRPr lang="pl-PL" dirty="0" smtClean="0">
              <a:solidFill>
                <a:srgbClr val="000000"/>
              </a:solidFill>
            </a:endParaRPr>
          </a:p>
          <a:p>
            <a:endParaRPr lang="pl-PL" dirty="0">
              <a:solidFill>
                <a:srgbClr val="000000"/>
              </a:solidFill>
            </a:endParaRPr>
          </a:p>
          <a:p>
            <a:endParaRPr lang="pl-PL" dirty="0">
              <a:solidFill>
                <a:srgbClr val="000000"/>
              </a:solidFill>
            </a:endParaRPr>
          </a:p>
          <a:p>
            <a:r>
              <a:rPr lang="pl-PL" dirty="0" smtClean="0">
                <a:solidFill>
                  <a:srgbClr val="000000"/>
                </a:solidFill>
              </a:rPr>
              <a:t>W </a:t>
            </a:r>
            <a:r>
              <a:rPr lang="pl-PL" dirty="0">
                <a:solidFill>
                  <a:srgbClr val="000000"/>
                </a:solidFill>
              </a:rPr>
              <a:t>instrukcji znajdziesz także informację </a:t>
            </a:r>
          </a:p>
          <a:p>
            <a:r>
              <a:rPr lang="pl-PL" dirty="0">
                <a:solidFill>
                  <a:srgbClr val="000000"/>
                </a:solidFill>
              </a:rPr>
              <a:t>o sposobie postępowania w przypadku pomyłki </a:t>
            </a:r>
          </a:p>
          <a:p>
            <a:r>
              <a:rPr lang="pl-PL" dirty="0">
                <a:solidFill>
                  <a:srgbClr val="000000"/>
                </a:solidFill>
              </a:rPr>
              <a:t>w zadaniu otwartym.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46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4695"/>
            <a:ext cx="4712087" cy="6693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12976"/>
            <a:ext cx="5806122" cy="3548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Prostokąt zaokrąglony 8"/>
          <p:cNvSpPr/>
          <p:nvPr/>
        </p:nvSpPr>
        <p:spPr>
          <a:xfrm>
            <a:off x="323528" y="4069088"/>
            <a:ext cx="3503562" cy="8165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841949" y="3749517"/>
            <a:ext cx="1794576" cy="11090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508104" y="697831"/>
            <a:ext cx="3202675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107623" y="16469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Przed rozpoczęciem egzaminu </a:t>
            </a:r>
            <a:r>
              <a:rPr lang="pl-PL" dirty="0"/>
              <a:t>ósmoklasisty z każdego przedmiotu – </a:t>
            </a:r>
          </a:p>
          <a:p>
            <a:r>
              <a:rPr lang="pl-PL" dirty="0"/>
              <a:t>w wyznaczonych polach -  zapisujesz swoje dane: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kod ucznia,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numer PESEL </a:t>
            </a:r>
            <a:r>
              <a:rPr lang="pl-PL" b="1" dirty="0" smtClean="0"/>
              <a:t> </a:t>
            </a:r>
            <a:r>
              <a:rPr lang="pl-PL" dirty="0"/>
              <a:t>	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041602" y="1995735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Dodatkowo umieszczasz </a:t>
            </a:r>
            <a:r>
              <a:rPr lang="pl-PL" b="1" dirty="0"/>
              <a:t>naklejki </a:t>
            </a:r>
          </a:p>
          <a:p>
            <a:r>
              <a:rPr lang="pl-PL" dirty="0"/>
              <a:t>z Twoim kodem ucznia, numerem </a:t>
            </a:r>
            <a:r>
              <a:rPr lang="pl-PL" dirty="0" smtClean="0"/>
              <a:t>PESEL </a:t>
            </a:r>
            <a:r>
              <a:rPr lang="pl-PL" dirty="0"/>
              <a:t>oraz numerem kodowym szkoły.</a:t>
            </a:r>
          </a:p>
          <a:p>
            <a:endParaRPr lang="pl-PL" dirty="0"/>
          </a:p>
          <a:p>
            <a:r>
              <a:rPr lang="pl-PL" dirty="0"/>
              <a:t>Nie podpisujesz arkusza egzaminacyjnego</a:t>
            </a:r>
            <a:r>
              <a:rPr lang="pl-PL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6268036" y="4540769"/>
            <a:ext cx="2552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Uczniowie </a:t>
            </a:r>
            <a:r>
              <a:rPr lang="pl-PL" dirty="0" smtClean="0">
                <a:solidFill>
                  <a:srgbClr val="000000"/>
                </a:solidFill>
              </a:rPr>
              <a:t>z dostosowaniem </a:t>
            </a:r>
            <a:r>
              <a:rPr lang="pl-PL" b="1" dirty="0" smtClean="0">
                <a:solidFill>
                  <a:srgbClr val="000000"/>
                </a:solidFill>
              </a:rPr>
              <a:t>nie  </a:t>
            </a:r>
            <a:r>
              <a:rPr lang="pl-PL" b="1" dirty="0">
                <a:solidFill>
                  <a:srgbClr val="000000"/>
                </a:solidFill>
              </a:rPr>
              <a:t>muszą wykonywać tych czynności</a:t>
            </a:r>
            <a:r>
              <a:rPr lang="pl-PL" dirty="0">
                <a:solidFill>
                  <a:srgbClr val="000000"/>
                </a:solidFill>
              </a:rPr>
              <a:t>. Prace związane z kodowaniem wykonują członkowie zespołu nadzorującego.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600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323528" y="4069088"/>
            <a:ext cx="3503562" cy="8165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695750" y="660816"/>
            <a:ext cx="3202675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400746" y="1586897"/>
            <a:ext cx="37432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0000"/>
                </a:solidFill>
              </a:rPr>
              <a:t>Jak wspomniano wcześniej arkusz z matematyki przeznaczony do egzaminu </a:t>
            </a:r>
            <a:r>
              <a:rPr lang="pl-PL" dirty="0" smtClean="0">
                <a:solidFill>
                  <a:srgbClr val="000000"/>
                </a:solidFill>
              </a:rPr>
              <a:t>zawiera </a:t>
            </a:r>
            <a:r>
              <a:rPr lang="pl-PL" dirty="0">
                <a:solidFill>
                  <a:srgbClr val="000000"/>
                </a:solidFill>
              </a:rPr>
              <a:t>kartę rozwiązań zadań egzaminacyjnych. </a:t>
            </a:r>
            <a:endParaRPr lang="pl-PL" dirty="0" smtClean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00"/>
                </a:solidFill>
              </a:rPr>
              <a:t>Jest </a:t>
            </a:r>
            <a:r>
              <a:rPr lang="pl-PL" b="1" dirty="0">
                <a:solidFill>
                  <a:srgbClr val="000000"/>
                </a:solidFill>
              </a:rPr>
              <a:t>to osiem środkowych stron arkusza z matematyki. </a:t>
            </a:r>
            <a:endParaRPr lang="pl-PL" b="1" dirty="0" smtClean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  <a:p>
            <a:pPr algn="just"/>
            <a:r>
              <a:rPr lang="pl-PL" dirty="0"/>
              <a:t>Na pierwszej stronie tej karty należy </a:t>
            </a:r>
            <a:r>
              <a:rPr lang="pl-PL" b="1" dirty="0"/>
              <a:t>zamieścić takie same dane</a:t>
            </a:r>
            <a:r>
              <a:rPr lang="pl-PL" dirty="0"/>
              <a:t>, jak na stronie tytułowej arkusza i na karcie odpowiedzi.</a:t>
            </a:r>
          </a:p>
          <a:p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0" y="260648"/>
            <a:ext cx="4307472" cy="6087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Grupa 11"/>
          <p:cNvGrpSpPr/>
          <p:nvPr/>
        </p:nvGrpSpPr>
        <p:grpSpPr>
          <a:xfrm>
            <a:off x="-741731" y="3433557"/>
            <a:ext cx="6128214" cy="3198676"/>
            <a:chOff x="3744836" y="-27296"/>
            <a:chExt cx="8447164" cy="6858000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4836" y="-27296"/>
              <a:ext cx="8447164" cy="685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Prostokąt zaokrąglony 15"/>
            <p:cNvSpPr/>
            <p:nvPr/>
          </p:nvSpPr>
          <p:spPr>
            <a:xfrm>
              <a:off x="4476466" y="467203"/>
              <a:ext cx="7274256" cy="125559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2843808" y="107603"/>
            <a:ext cx="727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Boopee" panose="02000506020000020003" pitchFamily="2" charset="0"/>
              </a:rPr>
              <a:t>KARTA ROZWIĄZAŃ ZADAŃ </a:t>
            </a:r>
          </a:p>
          <a:p>
            <a:pPr algn="ctr"/>
            <a:r>
              <a:rPr lang="pl-PL" sz="3200" b="1" dirty="0" smtClean="0">
                <a:latin typeface="Boopee" panose="02000506020000020003" pitchFamily="2" charset="0"/>
              </a:rPr>
              <a:t>EGZAMINACYJNYCH </a:t>
            </a:r>
            <a:r>
              <a:rPr lang="pl-PL" sz="3200" b="1" dirty="0">
                <a:latin typeface="Boopee" panose="02000506020000020003" pitchFamily="2" charset="0"/>
              </a:rPr>
              <a:t>Z MATEMATYKI</a:t>
            </a:r>
          </a:p>
        </p:txBody>
      </p:sp>
    </p:spTree>
    <p:extLst>
      <p:ext uri="{BB962C8B-B14F-4D97-AF65-F5344CB8AC3E}">
        <p14:creationId xmlns:p14="http://schemas.microsoft.com/office/powerpoint/2010/main" val="20661457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508104" y="697831"/>
            <a:ext cx="3202675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7370" y="0"/>
            <a:ext cx="2664296" cy="669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96144" y="71272"/>
            <a:ext cx="47162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Zadanie typu Prawda Fałsz (PF) </a:t>
            </a:r>
            <a:r>
              <a:rPr lang="pl-PL" sz="1600" dirty="0"/>
              <a:t>– w każdym </a:t>
            </a:r>
          </a:p>
          <a:p>
            <a:r>
              <a:rPr lang="pl-PL" sz="1600" dirty="0"/>
              <a:t>z dwóch zdań rozstrzygasz, czy zdanie jest prawdziwe czy fałszywe. Na karcie odpowiedzi zaznaczasz kompilację tych dwóch odpowiedzi. Jeśli np. pierwsze zdanie, wg </a:t>
            </a:r>
            <a:r>
              <a:rPr lang="pl-PL" sz="1600" dirty="0" smtClean="0"/>
              <a:t>Ciebie</a:t>
            </a:r>
            <a:r>
              <a:rPr lang="pl-PL" sz="1600" dirty="0"/>
              <a:t>, jest prawdziwe (P) a drugie jest fałszywe (F) – to na karcie zaznaczasz pole </a:t>
            </a:r>
            <a:r>
              <a:rPr lang="pl-PL" sz="1600" b="1" dirty="0"/>
              <a:t>PF</a:t>
            </a:r>
            <a:r>
              <a:rPr lang="pl-PL" sz="1600" dirty="0"/>
              <a:t>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5377" y="2114820"/>
            <a:ext cx="46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Zadanie wielokrotnego wyboru (WW) </a:t>
            </a:r>
            <a:r>
              <a:rPr lang="pl-PL" sz="1600" dirty="0"/>
              <a:t>– </a:t>
            </a:r>
          </a:p>
          <a:p>
            <a:r>
              <a:rPr lang="pl-PL" sz="1600" dirty="0"/>
              <a:t>w takim zadaniu masz do wyboru jedną spośród czterech możliwych propozycji. Wybierasz prawidłową odpowiedź, np. A i na karcie odpowiedzi zaznaczasz </a:t>
            </a:r>
            <a:r>
              <a:rPr lang="pl-PL" sz="1600" b="1" dirty="0"/>
              <a:t>A</a:t>
            </a:r>
            <a:r>
              <a:rPr lang="pl-PL" sz="1600" dirty="0"/>
              <a:t>.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08696" y="3458194"/>
            <a:ext cx="46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Zadanie na dobieranie </a:t>
            </a:r>
            <a:r>
              <a:rPr lang="pl-PL" sz="1600" dirty="0"/>
              <a:t>– w takim zadaniu tworzysz  - według podanych kryteriów – pary elementów, które wybierasz  np. z dwóch zdań, wyrażeń czy rysunków, … </a:t>
            </a:r>
          </a:p>
          <a:p>
            <a:r>
              <a:rPr lang="pl-PL" sz="1600" dirty="0"/>
              <a:t>Kompilację tych wyborów zaznaczasz </a:t>
            </a:r>
            <a:r>
              <a:rPr lang="pl-PL" sz="1600" dirty="0" smtClean="0"/>
              <a:t>na</a:t>
            </a:r>
          </a:p>
          <a:p>
            <a:r>
              <a:rPr lang="pl-PL" sz="1600" dirty="0" smtClean="0"/>
              <a:t> </a:t>
            </a:r>
            <a:r>
              <a:rPr lang="pl-PL" sz="1600" dirty="0"/>
              <a:t>karcie odpowiedzi. Jeśli np. </a:t>
            </a:r>
          </a:p>
          <a:p>
            <a:r>
              <a:rPr lang="pl-PL" sz="1600" dirty="0"/>
              <a:t>w pierwszym zdaniu wybierasz B a </a:t>
            </a:r>
            <a:r>
              <a:rPr lang="pl-PL" sz="1600" dirty="0" smtClean="0"/>
              <a:t>w drugim </a:t>
            </a:r>
            <a:r>
              <a:rPr lang="pl-PL" sz="1600" dirty="0"/>
              <a:t>C, to na karcie odpowiedzi zaznaczasz </a:t>
            </a:r>
            <a:r>
              <a:rPr lang="pl-PL" sz="1600" b="1" dirty="0"/>
              <a:t>BC</a:t>
            </a:r>
            <a:r>
              <a:rPr lang="pl-PL" sz="1600" dirty="0"/>
              <a:t>.</a:t>
            </a:r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515" y="404664"/>
            <a:ext cx="3963392" cy="560462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3274516" y="1593892"/>
            <a:ext cx="3919829" cy="3506720"/>
            <a:chOff x="3477296" y="1027934"/>
            <a:chExt cx="6840656" cy="5306920"/>
          </a:xfrm>
        </p:grpSpPr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218" y="5013494"/>
              <a:ext cx="3645967" cy="794373"/>
            </a:xfrm>
            <a:prstGeom prst="rect">
              <a:avLst/>
            </a:prstGeom>
          </p:spPr>
        </p:pic>
        <p:pic>
          <p:nvPicPr>
            <p:cNvPr id="26" name="Obraz 25"/>
            <p:cNvPicPr>
              <a:picLocks noChangeAspect="1"/>
            </p:cNvPicPr>
            <p:nvPr/>
          </p:nvPicPr>
          <p:blipFill rotWithShape="1">
            <a:blip r:embed="rId4"/>
            <a:srcRect t="2311" b="7237"/>
            <a:stretch/>
          </p:blipFill>
          <p:spPr>
            <a:xfrm>
              <a:off x="4540428" y="2976284"/>
              <a:ext cx="3695567" cy="746974"/>
            </a:xfrm>
            <a:prstGeom prst="rect">
              <a:avLst/>
            </a:prstGeom>
          </p:spPr>
        </p:pic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1792" y="1027934"/>
              <a:ext cx="3670438" cy="792481"/>
            </a:xfrm>
            <a:prstGeom prst="rect">
              <a:avLst/>
            </a:prstGeom>
          </p:spPr>
        </p:pic>
        <p:cxnSp>
          <p:nvCxnSpPr>
            <p:cNvPr id="28" name="Łącznik prosty ze strzałką 27"/>
            <p:cNvCxnSpPr/>
            <p:nvPr/>
          </p:nvCxnSpPr>
          <p:spPr>
            <a:xfrm flipV="1">
              <a:off x="4663218" y="1608023"/>
              <a:ext cx="1648522" cy="1066095"/>
            </a:xfrm>
            <a:prstGeom prst="straightConnector1">
              <a:avLst/>
            </a:prstGeom>
            <a:ln w="19050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/>
            <p:cNvCxnSpPr/>
            <p:nvPr/>
          </p:nvCxnSpPr>
          <p:spPr>
            <a:xfrm flipV="1">
              <a:off x="3477296" y="3359875"/>
              <a:ext cx="2096949" cy="749329"/>
            </a:xfrm>
            <a:prstGeom prst="straightConnector1">
              <a:avLst/>
            </a:prstGeom>
            <a:ln w="19050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/>
            <p:nvPr/>
          </p:nvCxnSpPr>
          <p:spPr>
            <a:xfrm flipV="1">
              <a:off x="4395364" y="5498967"/>
              <a:ext cx="2590415" cy="835887"/>
            </a:xfrm>
            <a:prstGeom prst="straightConnector1">
              <a:avLst/>
            </a:prstGeom>
            <a:ln w="19050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/>
            <p:cNvCxnSpPr/>
            <p:nvPr/>
          </p:nvCxnSpPr>
          <p:spPr>
            <a:xfrm flipH="1" flipV="1">
              <a:off x="8036407" y="1792428"/>
              <a:ext cx="862417" cy="1310247"/>
            </a:xfrm>
            <a:prstGeom prst="straightConnector1">
              <a:avLst/>
            </a:prstGeom>
            <a:ln w="19050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ipsa 31"/>
            <p:cNvSpPr/>
            <p:nvPr/>
          </p:nvSpPr>
          <p:spPr>
            <a:xfrm>
              <a:off x="8901867" y="2997837"/>
              <a:ext cx="1363023" cy="3473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3" name="Łącznik prosty ze strzałką 32"/>
            <p:cNvCxnSpPr/>
            <p:nvPr/>
          </p:nvCxnSpPr>
          <p:spPr>
            <a:xfrm flipH="1" flipV="1">
              <a:off x="8191434" y="3746567"/>
              <a:ext cx="785142" cy="985537"/>
            </a:xfrm>
            <a:prstGeom prst="straightConnector1">
              <a:avLst/>
            </a:prstGeom>
            <a:ln w="19050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 flipH="1" flipV="1">
              <a:off x="8295392" y="5586287"/>
              <a:ext cx="659538" cy="278190"/>
            </a:xfrm>
            <a:prstGeom prst="straightConnector1">
              <a:avLst/>
            </a:prstGeom>
            <a:ln w="19050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a 34"/>
            <p:cNvSpPr/>
            <p:nvPr/>
          </p:nvSpPr>
          <p:spPr>
            <a:xfrm>
              <a:off x="4486656" y="1036321"/>
              <a:ext cx="3650168" cy="78409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Elipsa 35"/>
            <p:cNvSpPr/>
            <p:nvPr/>
          </p:nvSpPr>
          <p:spPr>
            <a:xfrm>
              <a:off x="4604918" y="2957512"/>
              <a:ext cx="3519513" cy="76574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7" name="Elipsa 36"/>
            <p:cNvSpPr/>
            <p:nvPr/>
          </p:nvSpPr>
          <p:spPr>
            <a:xfrm>
              <a:off x="4727614" y="5070104"/>
              <a:ext cx="3436796" cy="7568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8" name="Elipsa 37"/>
            <p:cNvSpPr/>
            <p:nvPr/>
          </p:nvSpPr>
          <p:spPr>
            <a:xfrm>
              <a:off x="8898824" y="4477821"/>
              <a:ext cx="1363023" cy="3473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Elipsa 38"/>
            <p:cNvSpPr/>
            <p:nvPr/>
          </p:nvSpPr>
          <p:spPr>
            <a:xfrm>
              <a:off x="8954929" y="5710016"/>
              <a:ext cx="1363023" cy="3473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1" name="Prostokąt 40"/>
          <p:cNvSpPr/>
          <p:nvPr/>
        </p:nvSpPr>
        <p:spPr>
          <a:xfrm>
            <a:off x="4857997" y="1690053"/>
            <a:ext cx="225203" cy="3221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4404307" y="2953137"/>
            <a:ext cx="302240" cy="3221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5307558" y="4328176"/>
            <a:ext cx="225203" cy="3221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811788" y="1738049"/>
            <a:ext cx="2014460" cy="15790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V="1">
            <a:off x="3014483" y="3134797"/>
            <a:ext cx="1540944" cy="21562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 flipV="1">
            <a:off x="3895744" y="4480480"/>
            <a:ext cx="1519954" cy="82925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333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508104" y="697831"/>
            <a:ext cx="3202675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6083" y="391110"/>
            <a:ext cx="4220159" cy="598673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038" y="188640"/>
            <a:ext cx="3845395" cy="5463172"/>
          </a:xfrm>
          <a:prstGeom prst="rect">
            <a:avLst/>
          </a:prstGeom>
        </p:spPr>
      </p:pic>
      <p:sp>
        <p:nvSpPr>
          <p:cNvPr id="18" name="Elipsa 17"/>
          <p:cNvSpPr/>
          <p:nvPr/>
        </p:nvSpPr>
        <p:spPr>
          <a:xfrm>
            <a:off x="6241931" y="585918"/>
            <a:ext cx="1735019" cy="4079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-101270" y="878477"/>
            <a:ext cx="1735019" cy="4079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3533434" y="0"/>
            <a:ext cx="3124329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Tutaj </a:t>
            </a:r>
            <a:r>
              <a:rPr lang="pl-PL" dirty="0"/>
              <a:t>widzimy kartę odpowiedzi </a:t>
            </a:r>
          </a:p>
          <a:p>
            <a:r>
              <a:rPr lang="pl-PL" dirty="0"/>
              <a:t>z j. polskiego (symbol OPOP)</a:t>
            </a:r>
          </a:p>
          <a:p>
            <a:r>
              <a:rPr lang="pl-PL" dirty="0"/>
              <a:t>i </a:t>
            </a:r>
            <a:r>
              <a:rPr lang="pl-PL" dirty="0" smtClean="0"/>
              <a:t>j. obcego </a:t>
            </a:r>
            <a:r>
              <a:rPr lang="pl-PL" dirty="0"/>
              <a:t>(symbol OJ).</a:t>
            </a:r>
          </a:p>
          <a:p>
            <a:endParaRPr lang="pl-PL" dirty="0"/>
          </a:p>
          <a:p>
            <a:r>
              <a:rPr lang="pl-PL" dirty="0"/>
              <a:t>Zwróć uwagę na odmienność układu karty odpowiedzi </a:t>
            </a:r>
          </a:p>
          <a:p>
            <a:r>
              <a:rPr lang="pl-PL" dirty="0"/>
              <a:t>w każdym </a:t>
            </a:r>
          </a:p>
          <a:p>
            <a:r>
              <a:rPr lang="pl-PL" dirty="0"/>
              <a:t>z egzaminów.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/>
              <a:t>W </a:t>
            </a:r>
            <a:r>
              <a:rPr lang="pl-PL" dirty="0" smtClean="0"/>
              <a:t>j. polskim </a:t>
            </a:r>
            <a:r>
              <a:rPr lang="pl-PL" dirty="0"/>
              <a:t>i w </a:t>
            </a:r>
            <a:r>
              <a:rPr lang="pl-PL" dirty="0" smtClean="0"/>
              <a:t>j. </a:t>
            </a:r>
            <a:r>
              <a:rPr lang="pl-PL" dirty="0"/>
              <a:t>obcych pola przeznaczone do wypełnienia przez uczniów przeplatają się z polami, które w innej części karty wypełnia egzaminator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Dodatkowo w językach obcych są dwie kolumny do wypełnienia przez ucznia. Pamiętaj o tym, by wypełnić odpowiednie pola w obydwu kolumnach. </a:t>
            </a:r>
          </a:p>
          <a:p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endParaRPr lang="pl-PL" dirty="0"/>
          </a:p>
        </p:txBody>
      </p:sp>
      <p:cxnSp>
        <p:nvCxnSpPr>
          <p:cNvPr id="21" name="Łącznik prosty ze strzałką 20"/>
          <p:cNvCxnSpPr/>
          <p:nvPr/>
        </p:nvCxnSpPr>
        <p:spPr>
          <a:xfrm flipV="1">
            <a:off x="6241931" y="3140969"/>
            <a:ext cx="1498421" cy="280831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5923038" y="3371902"/>
            <a:ext cx="2779204" cy="14574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 flipV="1">
            <a:off x="697066" y="2598756"/>
            <a:ext cx="5093768" cy="14063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52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483768" y="1844824"/>
            <a:ext cx="6400800" cy="417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a) Wypełnienie </a:t>
            </a:r>
            <a:r>
              <a:rPr lang="pl-PL" sz="1600" dirty="0"/>
              <a:t>karty odpowiedzi ołówkiem lub jasnym kolorem długopisu.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b) Zaznaczenie</a:t>
            </a:r>
            <a:r>
              <a:rPr lang="pl-PL" sz="1600" dirty="0"/>
              <a:t>: </a:t>
            </a:r>
          </a:p>
          <a:p>
            <a:pPr lvl="1">
              <a:spcAft>
                <a:spcPts val="600"/>
              </a:spcAft>
            </a:pPr>
            <a:r>
              <a:rPr lang="pl-PL" sz="1600" dirty="0"/>
              <a:t>- odpowiedzi do zadań zamkniętych niezgodnie z instrukcją (np. krzyżykami), </a:t>
            </a:r>
          </a:p>
          <a:p>
            <a:pPr lvl="1">
              <a:spcAft>
                <a:spcPts val="600"/>
              </a:spcAft>
            </a:pPr>
            <a:r>
              <a:rPr lang="pl-PL" sz="1600" dirty="0"/>
              <a:t>- odpowiedzi jako błędnej i niezaznaczenie innej, </a:t>
            </a:r>
          </a:p>
          <a:p>
            <a:pPr lvl="1">
              <a:spcAft>
                <a:spcPts val="600"/>
              </a:spcAft>
            </a:pPr>
            <a:r>
              <a:rPr lang="pl-PL" sz="1600" dirty="0"/>
              <a:t>- dwóch odpowiedzi tak, jakby obydwie były poprawne.</a:t>
            </a:r>
            <a:endParaRPr lang="pl-PL" sz="1600" strike="sngStrik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c) Użycie </a:t>
            </a:r>
            <a:r>
              <a:rPr lang="pl-PL" sz="1600" dirty="0"/>
              <a:t>przez ucznia korektora.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d) Podpisanie </a:t>
            </a:r>
            <a:r>
              <a:rPr lang="pl-PL" sz="1600" dirty="0"/>
              <a:t>się przez ucznia na karcie odpowiedzi.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e) Brak </a:t>
            </a:r>
            <a:r>
              <a:rPr lang="pl-PL" sz="1600" dirty="0"/>
              <a:t>przeniesienia zaznaczeń lub niekompletne przeniesienie zaznaczeń na kartę odpowiedzi w zadaniach zamkniętych przez uczniów, którzy mieli taki obowiązek (nie mieli uprawnień do nieprzenoszenia odpowiedzi).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642501" y="260648"/>
            <a:ext cx="579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/>
                <a:latin typeface="Boopee" panose="02000506020000020003" pitchFamily="2" charset="0"/>
              </a:rPr>
              <a:t>NIEPRAWIDŁOWOŚCI POPEŁNIANE PRZEZ UCZNIÓW </a:t>
            </a:r>
          </a:p>
          <a:p>
            <a:pPr algn="ctr"/>
            <a:r>
              <a:rPr lang="pl-PL" sz="2400" b="1" dirty="0">
                <a:latin typeface="Boopee" panose="02000506020000020003" pitchFamily="2" charset="0"/>
              </a:rPr>
              <a:t>NA</a:t>
            </a:r>
            <a:r>
              <a:rPr lang="pl-PL" sz="2400" b="1" dirty="0">
                <a:effectLst/>
                <a:latin typeface="Boopee" panose="02000506020000020003" pitchFamily="2" charset="0"/>
              </a:rPr>
              <a:t> KARCIE ODPOWIEDZI</a:t>
            </a:r>
            <a:endParaRPr lang="pl-PL" sz="2400" dirty="0"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8671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483768" y="1844824"/>
            <a:ext cx="6400800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a) Wypełnienie </a:t>
            </a:r>
            <a:r>
              <a:rPr lang="pl-PL" sz="1600" dirty="0"/>
              <a:t>karty odpowiedzi ołówkiem lub jasnym kolorem długopisu.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b) Zaznaczenie</a:t>
            </a:r>
            <a:r>
              <a:rPr lang="pl-PL" sz="1600" dirty="0"/>
              <a:t>: </a:t>
            </a:r>
            <a:r>
              <a:rPr lang="pl-PL" sz="1600" dirty="0" smtClean="0"/>
              <a:t>- </a:t>
            </a:r>
            <a:r>
              <a:rPr lang="pl-PL" sz="1600" dirty="0"/>
              <a:t>odpowiedzi do zadań zamkniętych niezgodnie z instrukcją (np. krzyżykami), </a:t>
            </a:r>
          </a:p>
          <a:p>
            <a:pPr lvl="1">
              <a:spcAft>
                <a:spcPts val="600"/>
              </a:spcAft>
            </a:pPr>
            <a:r>
              <a:rPr lang="pl-PL" sz="1600" dirty="0"/>
              <a:t>- odpowiedzi jako błędnej i niezaznaczenie innej, </a:t>
            </a:r>
          </a:p>
          <a:p>
            <a:pPr lvl="1">
              <a:spcAft>
                <a:spcPts val="600"/>
              </a:spcAft>
            </a:pPr>
            <a:r>
              <a:rPr lang="pl-PL" sz="1600" dirty="0"/>
              <a:t>- dwóch odpowiedzi tak, jakby obydwie były poprawne.</a:t>
            </a:r>
            <a:endParaRPr lang="pl-PL" sz="1600" strike="sngStrik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c) Użycie </a:t>
            </a:r>
            <a:r>
              <a:rPr lang="pl-PL" sz="1600" dirty="0"/>
              <a:t>przez ucznia korektora.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d) Podpisanie </a:t>
            </a:r>
            <a:r>
              <a:rPr lang="pl-PL" sz="1600" dirty="0"/>
              <a:t>się przez ucznia na karcie odpowiedzi.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e) Brak </a:t>
            </a:r>
            <a:r>
              <a:rPr lang="pl-PL" sz="1600" dirty="0"/>
              <a:t>przeniesienia zaznaczeń lub niekompletne przeniesienie zaznaczeń na kartę odpowiedzi w zadaniach zamkniętych przez uczniów, którzy mieli taki obowiązek (nie mieli uprawnień do nieprzenoszenia odpowiedzi).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627784" y="83241"/>
            <a:ext cx="5795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Boopee" panose="02000506020000020003" pitchFamily="2" charset="0"/>
              </a:rPr>
              <a:t>GDZIE MOŻNA </a:t>
            </a:r>
            <a:r>
              <a:rPr lang="pl-PL" sz="2400" b="1" dirty="0" smtClean="0">
                <a:latin typeface="Boopee" panose="02000506020000020003" pitchFamily="2" charset="0"/>
              </a:rPr>
              <a:t>ZNALEŹĆ </a:t>
            </a:r>
            <a:r>
              <a:rPr lang="pl-PL" sz="2400" b="1" dirty="0">
                <a:latin typeface="Boopee" panose="02000506020000020003" pitchFamily="2" charset="0"/>
              </a:rPr>
              <a:t>DODATKOWE INFORMACJE </a:t>
            </a:r>
          </a:p>
          <a:p>
            <a:pPr algn="ctr"/>
            <a:r>
              <a:rPr lang="pl-PL" sz="2400" b="1" dirty="0">
                <a:latin typeface="Boopee" panose="02000506020000020003" pitchFamily="2" charset="0"/>
              </a:rPr>
              <a:t>O EGZAMINIE ÓSMOKLASISTY?</a:t>
            </a:r>
          </a:p>
          <a:p>
            <a:pPr algn="ctr"/>
            <a:endParaRPr lang="pl-PL" sz="2400" dirty="0">
              <a:latin typeface="Boopee" panose="02000506020000020003" pitchFamily="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298"/>
            <a:ext cx="8362950" cy="554355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995936" y="386840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WWW.OKE.KRAKOW.PL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5203116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ORGANIZACJA PRZEBIEGU EGZAMINU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4008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800" dirty="0" smtClean="0"/>
              <a:t>W czasie pracy z zestawem egzaminacyjnym zdający pracuje samodzielnie i nie zakłóca przebiegu egzaminu, a w szczególności: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sz="2800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1800" b="1" dirty="0" smtClean="0"/>
              <a:t> - nie opuszcza sali egzaminacyjnej,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1800" b="1" dirty="0" smtClean="0"/>
              <a:t> - nie opuszcza wyznaczonego mu w sali miejsca,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1800" b="1" dirty="0" smtClean="0"/>
              <a:t> - w żadnej formie nie porozumiewa się z innymi zdającymi,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1800" b="1" dirty="0" smtClean="0"/>
              <a:t> - nie wypowiada uwag i komentarzy,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1800" b="1" dirty="0" smtClean="0"/>
              <a:t> - nie zadaje żadnych pytań dotyczących zadań egzaminacyjnych.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ORGANIZACJA PRZEBIEGU EGZAMINU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4008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dirty="0" smtClean="0"/>
              <a:t>W przypadku: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1800" dirty="0" smtClean="0">
                <a:solidFill>
                  <a:srgbClr val="FF0000"/>
                </a:solidFill>
              </a:rPr>
              <a:t> - stwierdzenia </a:t>
            </a:r>
            <a:r>
              <a:rPr lang="pl-PL" sz="1800" b="1" u="sng" dirty="0" smtClean="0">
                <a:solidFill>
                  <a:srgbClr val="FF0000"/>
                </a:solidFill>
              </a:rPr>
              <a:t>niesamodzielnego</a:t>
            </a:r>
            <a:r>
              <a:rPr lang="pl-PL" sz="1800" dirty="0" smtClean="0">
                <a:solidFill>
                  <a:srgbClr val="FF0000"/>
                </a:solidFill>
              </a:rPr>
              <a:t> rozwiązywania zadań egzaminacyjnych przez ucznia,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pl-PL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1800" b="1" u="sng" dirty="0" smtClean="0">
                <a:solidFill>
                  <a:srgbClr val="FF0000"/>
                </a:solidFill>
              </a:rPr>
              <a:t> -wniesienia przez ucznia do sali egzaminacyjnej urządzenia telekomunikacyjnego albo korzystania przez ucznia z urządzenia telekomunikacyjnego</a:t>
            </a:r>
            <a:r>
              <a:rPr lang="pl-PL" sz="1800" dirty="0" smtClean="0">
                <a:solidFill>
                  <a:srgbClr val="FF0000"/>
                </a:solidFill>
              </a:rPr>
              <a:t> w sali egzaminacyjnej,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pl-PL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1800" b="1" u="sng" dirty="0" smtClean="0">
                <a:solidFill>
                  <a:srgbClr val="FF0000"/>
                </a:solidFill>
              </a:rPr>
              <a:t> -zakłócenia przez ucznia</a:t>
            </a:r>
            <a:r>
              <a:rPr lang="pl-PL" sz="1800" dirty="0" smtClean="0">
                <a:solidFill>
                  <a:srgbClr val="FF0000"/>
                </a:solidFill>
              </a:rPr>
              <a:t> prawidłowego przebiegu egzaminu w sposób utrudniający pracę pozostałym uczniom,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pl-PL" sz="1800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pl-PL" sz="1800" b="1" u="sng" dirty="0" smtClean="0"/>
              <a:t>Przewodniczący Zespołu </a:t>
            </a:r>
            <a:r>
              <a:rPr lang="pl-PL" sz="1800" b="1" u="sng" dirty="0" err="1" smtClean="0"/>
              <a:t>Nadzorujacego</a:t>
            </a:r>
            <a:r>
              <a:rPr lang="pl-PL" sz="1800" b="1" u="sng" dirty="0" smtClean="0"/>
              <a:t> przerywa</a:t>
            </a:r>
            <a:r>
              <a:rPr lang="pl-PL" sz="1800" b="1" dirty="0" smtClean="0"/>
              <a:t> danemu uczniowi pracę z zestawem egzaminacyjnym, unieważnia egzamin i nakazuje opuszczenie sali egzaminacyjnej, co odnotowuje w protokole przeprowadzenia egzaminu.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260648"/>
            <a:ext cx="6400800" cy="62646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400" dirty="0" smtClean="0"/>
              <a:t>Zdający, który ukończył pracę przed wyznaczonym czasem, zgłasza to Przewodniczącemu Zespołu Nadzorującego przez </a:t>
            </a:r>
            <a:r>
              <a:rPr lang="pl-PL" sz="2400" b="1" u="sng" dirty="0" smtClean="0"/>
              <a:t>podniesienie ręki </a:t>
            </a:r>
            <a:br>
              <a:rPr lang="pl-PL" sz="2400" b="1" u="sng" dirty="0" smtClean="0"/>
            </a:br>
            <a:r>
              <a:rPr lang="pl-PL" sz="2400" b="1" u="sng" dirty="0" smtClean="0"/>
              <a:t>i zamyka swój arkusz.</a:t>
            </a:r>
            <a:r>
              <a:rPr lang="pl-PL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dirty="0" smtClean="0"/>
              <a:t>PZN lub członek Zespołu </a:t>
            </a:r>
            <a:r>
              <a:rPr lang="pl-PL" sz="2400" dirty="0" err="1" smtClean="0"/>
              <a:t>Nadzorujacego</a:t>
            </a:r>
            <a:r>
              <a:rPr lang="pl-PL" sz="2400" dirty="0" smtClean="0"/>
              <a:t>  podchodzi do stolika </a:t>
            </a:r>
            <a:r>
              <a:rPr lang="pl-PL" sz="2400" dirty="0" smtClean="0">
                <a:solidFill>
                  <a:srgbClr val="FF0000"/>
                </a:solidFill>
              </a:rPr>
              <a:t>(uczeń i nauczyciel zakrywają wówczas usta i nos, a nauczyciel nakłada dodatkowo rękawiczki)</a:t>
            </a:r>
            <a:r>
              <a:rPr lang="pl-PL" sz="2400" dirty="0" smtClean="0"/>
              <a:t>, sprawdza </a:t>
            </a:r>
            <a:r>
              <a:rPr lang="pl-PL" sz="2400" u="sng" dirty="0" smtClean="0"/>
              <a:t>kompletność materiałów</a:t>
            </a:r>
            <a:r>
              <a:rPr lang="pl-PL" sz="2400" dirty="0" smtClean="0"/>
              <a:t> (poprawność zakodowania,  </a:t>
            </a:r>
            <a:r>
              <a:rPr lang="pl-PL" sz="2400" b="1" dirty="0" smtClean="0"/>
              <a:t>naniesienie odpowiedzi na kartę odpowiedzi</a:t>
            </a:r>
            <a:r>
              <a:rPr lang="pl-PL" sz="2400" dirty="0" smtClean="0"/>
              <a:t>) i odbiera pracę.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dirty="0" smtClean="0"/>
              <a:t>Po otrzymaniu pozwolenia na opuszczenie sali uczeń </a:t>
            </a:r>
            <a:r>
              <a:rPr lang="pl-PL" sz="2400" dirty="0" smtClean="0">
                <a:solidFill>
                  <a:srgbClr val="FF0000"/>
                </a:solidFill>
              </a:rPr>
              <a:t>zakłada maseczkę </a:t>
            </a:r>
            <a:r>
              <a:rPr lang="pl-PL" sz="2400" dirty="0" smtClean="0"/>
              <a:t>i wychodzi </a:t>
            </a:r>
            <a:r>
              <a:rPr lang="pl-PL" sz="2400" dirty="0" smtClean="0"/>
              <a:t>nie zakłócając pracy pozostałym piszącym. </a:t>
            </a:r>
            <a:r>
              <a:rPr lang="pl-PL" sz="2400" dirty="0" smtClean="0">
                <a:solidFill>
                  <a:srgbClr val="FF0000"/>
                </a:solidFill>
              </a:rPr>
              <a:t>Uczniowie nie gromadzą się w grupie po zakończeniu egzaminu!</a:t>
            </a:r>
            <a:endParaRPr lang="pl-PL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724525" y="1773238"/>
            <a:ext cx="3124200" cy="4495800"/>
          </a:xfrm>
        </p:spPr>
        <p:txBody>
          <a:bodyPr/>
          <a:lstStyle/>
          <a:p>
            <a:pPr eaLnBrk="1" hangingPunct="1">
              <a:defRPr/>
            </a:pPr>
            <a:endParaRPr lang="pl-PL" sz="2000" smtClean="0"/>
          </a:p>
          <a:p>
            <a:pPr eaLnBrk="1" hangingPunct="1">
              <a:defRPr/>
            </a:pPr>
            <a:endParaRPr lang="pl-PL" sz="2000" smtClean="0"/>
          </a:p>
          <a:p>
            <a:pPr eaLnBrk="1" hangingPunct="1">
              <a:defRPr/>
            </a:pPr>
            <a:endParaRPr lang="pl-PL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sz="2000" b="1" u="sng" smtClean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9988" y="683941"/>
            <a:ext cx="6408737" cy="5585097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dirty="0" smtClean="0"/>
              <a:t>Uczeń zgłasza się na każdą część egzaminu:</a:t>
            </a:r>
          </a:p>
          <a:p>
            <a:pPr eaLnBrk="1" hangingPunct="1">
              <a:defRPr/>
            </a:pPr>
            <a:endParaRPr lang="pl-PL" sz="2000" dirty="0" smtClean="0"/>
          </a:p>
          <a:p>
            <a:pPr eaLnBrk="1" hangingPunct="1">
              <a:defRPr/>
            </a:pPr>
            <a:r>
              <a:rPr lang="pl-PL" sz="2400" dirty="0" smtClean="0"/>
              <a:t>25 V wtorek – J. POLSKI,   </a:t>
            </a:r>
            <a:r>
              <a:rPr lang="pl-PL" sz="1800" dirty="0" smtClean="0"/>
              <a:t>godz. 8.30</a:t>
            </a:r>
          </a:p>
          <a:p>
            <a:pPr eaLnBrk="1" hangingPunct="1">
              <a:defRPr/>
            </a:pPr>
            <a:r>
              <a:rPr lang="pl-PL" sz="2400" dirty="0" smtClean="0"/>
              <a:t>26 V środa – MATEMATYKA, </a:t>
            </a:r>
            <a:r>
              <a:rPr lang="pl-PL" sz="1800" dirty="0" smtClean="0"/>
              <a:t>godz. 8.30</a:t>
            </a:r>
            <a:endParaRPr lang="pl-PL" sz="1800" dirty="0"/>
          </a:p>
          <a:p>
            <a:pPr eaLnBrk="1" hangingPunct="1">
              <a:defRPr/>
            </a:pPr>
            <a:r>
              <a:rPr lang="pl-PL" sz="2400" dirty="0" smtClean="0"/>
              <a:t>27 V czwartek – J. ANGIELSKI, </a:t>
            </a:r>
            <a:r>
              <a:rPr lang="pl-PL" sz="1800" dirty="0" smtClean="0"/>
              <a:t>godz</a:t>
            </a:r>
            <a:r>
              <a:rPr lang="pl-PL" sz="1800" dirty="0"/>
              <a:t>. </a:t>
            </a:r>
            <a:r>
              <a:rPr lang="pl-PL" sz="1800" dirty="0" smtClean="0"/>
              <a:t>8.30 </a:t>
            </a:r>
          </a:p>
          <a:p>
            <a:pPr eaLnBrk="1" hangingPunct="1">
              <a:defRPr/>
            </a:pPr>
            <a:endParaRPr lang="pl-PL" sz="1800" dirty="0"/>
          </a:p>
          <a:p>
            <a:pPr eaLnBrk="1" hangingPunct="1">
              <a:defRPr/>
            </a:pPr>
            <a:r>
              <a:rPr lang="pl-PL" sz="2400" dirty="0" smtClean="0"/>
              <a:t>Uczniowie wchodząc do szkoły zakrywają twarz i dezynfekują dłonie, </a:t>
            </a:r>
          </a:p>
          <a:p>
            <a:pPr eaLnBrk="1" hangingPunct="1">
              <a:defRPr/>
            </a:pPr>
            <a:r>
              <a:rPr lang="pl-PL" sz="2400" dirty="0" smtClean="0"/>
              <a:t>Przed szkołą i w holu budynku przed wejściem na salę egzaminacyjną zachowują </a:t>
            </a:r>
            <a:r>
              <a:rPr lang="pl-PL" sz="2400" b="1" dirty="0" smtClean="0"/>
              <a:t>odległość 2 m</a:t>
            </a:r>
            <a:r>
              <a:rPr lang="pl-PL" sz="2400" dirty="0" smtClean="0"/>
              <a:t>. </a:t>
            </a:r>
          </a:p>
          <a:p>
            <a:pPr eaLnBrk="1" hangingPunct="1">
              <a:defRPr/>
            </a:pPr>
            <a:endParaRPr lang="pl-PL" sz="2400" b="1" dirty="0" smtClean="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422844" y="-44932"/>
            <a:ext cx="58943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l-P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l-P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ORGANIZACJA PRZEBIEGU EGZAMINU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ORGANIZACJA PRZEBIEGU EGZAMINU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400800" cy="341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dirty="0" smtClean="0"/>
              <a:t>Po upływie czasu przeznaczonego na rozwiązanie zadań, uczniowie którzy zostali na sali, otrzymują dodatkowe </a:t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</a:rPr>
              <a:t>5 minut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na sprawdzenie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naniesienia odpowiedzi na kartę odpowiedzi.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548680"/>
            <a:ext cx="6400800" cy="5976664"/>
          </a:xfrm>
        </p:spPr>
        <p:txBody>
          <a:bodyPr/>
          <a:lstStyle/>
          <a:p>
            <a:pPr eaLnBrk="1" hangingPunct="1">
              <a:defRPr/>
            </a:pPr>
            <a:r>
              <a:rPr lang="pl-PL" sz="1800" b="1" dirty="0" smtClean="0"/>
              <a:t>Jeżeli zdający uzna, że w trakcie egzaminu zostały naruszone przepisy dotyczące jego przeprowadzenia, może w terminie do </a:t>
            </a:r>
            <a:r>
              <a:rPr lang="pl-PL" sz="1800" b="1" u="sng" dirty="0" smtClean="0"/>
              <a:t>2 dni</a:t>
            </a:r>
            <a:r>
              <a:rPr lang="pl-PL" sz="1800" b="1" dirty="0" smtClean="0"/>
              <a:t> od daty odpowiedniej części egzaminu zgłosić pisemne zastrzeżenie do dyrektora właściwej OKE. Zastrzeżenie musi zawierać dokładny opis zaistniałej sytuacji. Zastrzeżenie zostanie rozpatrzone przez dyrektora OKE w terminie do 5 dni od daty ich otrzymania.</a:t>
            </a:r>
          </a:p>
          <a:p>
            <a:pPr eaLnBrk="1" hangingPunct="1">
              <a:defRPr/>
            </a:pPr>
            <a:endParaRPr lang="pl-PL" sz="1800" b="1" dirty="0" smtClean="0"/>
          </a:p>
          <a:p>
            <a:pPr eaLnBrk="1" hangingPunct="1">
              <a:defRPr/>
            </a:pPr>
            <a:r>
              <a:rPr lang="pl-PL" sz="1800" dirty="0" smtClean="0"/>
              <a:t>Stwierdzenie, podczas sprawdzania prac egzaminacyjnych,  </a:t>
            </a:r>
            <a:r>
              <a:rPr lang="pl-PL" sz="1800" u="sng" dirty="0" smtClean="0"/>
              <a:t>niesamodzielnego rozwiązywania zadań przez uczniów skutkuje unieważnieniem odpowiedniej części egzaminu tych zdających</a:t>
            </a:r>
            <a:r>
              <a:rPr lang="pl-PL" sz="1800" dirty="0" smtClean="0"/>
              <a:t>. Uczeń przystępuje ponownie do odpowiedniej części egzaminu w terminie ustalonym przez CKE.</a:t>
            </a:r>
          </a:p>
          <a:p>
            <a:pPr eaLnBrk="1" hangingPunct="1">
              <a:defRPr/>
            </a:pPr>
            <a:endParaRPr lang="pl-PL" sz="1800" dirty="0"/>
          </a:p>
          <a:p>
            <a:pPr eaLnBrk="1" hangingPunct="1">
              <a:defRPr/>
            </a:pPr>
            <a:r>
              <a:rPr lang="pl-PL" sz="1800" dirty="0" smtClean="0"/>
              <a:t>W takiej sytuacji uczeń lub rodzic mają prawo złożyć wniosek o wgląd do dokumentacji do Dyrektora Okręgowej Komisji Egzaminacyjnej w terminie 2 dni roboczych od uzyskania pisemnej informacji.</a:t>
            </a:r>
          </a:p>
          <a:p>
            <a:pPr eaLnBrk="1" hangingPunct="1">
              <a:defRPr/>
            </a:pPr>
            <a:endParaRPr lang="pl-PL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548680"/>
            <a:ext cx="6400800" cy="5976664"/>
          </a:xfrm>
        </p:spPr>
        <p:txBody>
          <a:bodyPr/>
          <a:lstStyle/>
          <a:p>
            <a:pPr eaLnBrk="1" hangingPunct="1">
              <a:defRPr/>
            </a:pPr>
            <a:r>
              <a:rPr lang="pl-PL" sz="1800" b="1" dirty="0" smtClean="0"/>
              <a:t>Uczeń lub rodzice maja prawo wglądu do sprawdzonej i ocenionej pracy egzaminacyjnej tego ucznia, w miejscu i czasie wskazanym przez dyrektora OKE w terminie 6 miesięcy od dnia wydania przez OKE zaświadczeń o wynikach egzaminu.</a:t>
            </a:r>
          </a:p>
        </p:txBody>
      </p:sp>
    </p:spTree>
    <p:extLst>
      <p:ext uri="{BB962C8B-B14F-4D97-AF65-F5344CB8AC3E}">
        <p14:creationId xmlns:p14="http://schemas.microsoft.com/office/powerpoint/2010/main" val="1559687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Obraz 6" descr="Balon_100_30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pole tekstowe 4"/>
          <p:cNvSpPr txBox="1">
            <a:spLocks noChangeArrowheads="1"/>
          </p:cNvSpPr>
          <p:nvPr/>
        </p:nvSpPr>
        <p:spPr bwMode="auto">
          <a:xfrm>
            <a:off x="0" y="444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/>
              <a:t>Wysokich egzaminacyjnych lotów  </a:t>
            </a:r>
          </a:p>
          <a:p>
            <a:pPr algn="ctr"/>
            <a:endParaRPr lang="pl-PL" sz="2800" b="1"/>
          </a:p>
        </p:txBody>
      </p:sp>
      <p:sp>
        <p:nvSpPr>
          <p:cNvPr id="59395" name="pole tekstowe 5"/>
          <p:cNvSpPr txBox="1">
            <a:spLocks noChangeArrowheads="1"/>
          </p:cNvSpPr>
          <p:nvPr/>
        </p:nvSpPr>
        <p:spPr bwMode="auto">
          <a:xfrm>
            <a:off x="6481763" y="4468813"/>
            <a:ext cx="2338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Dziękuję za uwagę</a:t>
            </a:r>
          </a:p>
        </p:txBody>
      </p:sp>
      <p:sp>
        <p:nvSpPr>
          <p:cNvPr id="59396" name="Podtytuł 2"/>
          <p:cNvSpPr txBox="1">
            <a:spLocks/>
          </p:cNvSpPr>
          <p:nvPr/>
        </p:nvSpPr>
        <p:spPr bwMode="auto">
          <a:xfrm>
            <a:off x="4859338" y="5329238"/>
            <a:ext cx="43211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pl-PL" sz="20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724525" y="1773238"/>
            <a:ext cx="3124200" cy="4495800"/>
          </a:xfrm>
        </p:spPr>
        <p:txBody>
          <a:bodyPr/>
          <a:lstStyle/>
          <a:p>
            <a:pPr eaLnBrk="1" hangingPunct="1">
              <a:defRPr/>
            </a:pPr>
            <a:endParaRPr lang="pl-PL" sz="2000" smtClean="0"/>
          </a:p>
          <a:p>
            <a:pPr eaLnBrk="1" hangingPunct="1">
              <a:defRPr/>
            </a:pPr>
            <a:endParaRPr lang="pl-PL" sz="2000" smtClean="0"/>
          </a:p>
          <a:p>
            <a:pPr eaLnBrk="1" hangingPunct="1">
              <a:defRPr/>
            </a:pPr>
            <a:endParaRPr lang="pl-PL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sz="2000" b="1" u="sng" smtClean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95736" y="813545"/>
            <a:ext cx="6664303" cy="5639791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dirty="0" smtClean="0"/>
              <a:t>Uczniowie mają ze sobą przybory szkolne (długopisy </a:t>
            </a:r>
            <a:r>
              <a:rPr lang="pl-PL" sz="2400" b="1" dirty="0" smtClean="0"/>
              <a:t>z niezmazywalnym czarnym tuszem </a:t>
            </a:r>
            <a:r>
              <a:rPr lang="pl-PL" sz="2400" dirty="0" smtClean="0"/>
              <a:t> - 2 szt. i linijkę  na matematykę). Uczniowie nie pożyczają sobie przyborów (dodatkowe ma komisja).</a:t>
            </a:r>
          </a:p>
          <a:p>
            <a:pPr eaLnBrk="1" hangingPunct="1">
              <a:defRPr/>
            </a:pPr>
            <a:r>
              <a:rPr lang="pl-PL" sz="2400" dirty="0" smtClean="0"/>
              <a:t>Uczniowie mają przy sobie dokument tożsamości. Można mieć butelkę wody, którą trzeba umieścić na posadzce, koło nogi stolika.</a:t>
            </a:r>
          </a:p>
          <a:p>
            <a:pPr eaLnBrk="1" hangingPunct="1">
              <a:defRPr/>
            </a:pPr>
            <a:r>
              <a:rPr lang="pl-PL" sz="2400" dirty="0" smtClean="0"/>
              <a:t>Uczniowie przychodzą do szkoły na godz. </a:t>
            </a:r>
            <a:r>
              <a:rPr lang="pl-PL" sz="2400" b="1" dirty="0" smtClean="0"/>
              <a:t>8.30.</a:t>
            </a:r>
            <a:r>
              <a:rPr lang="pl-PL" sz="2400" dirty="0" smtClean="0"/>
              <a:t> Po wezwaniu komisji zdający </a:t>
            </a:r>
            <a:r>
              <a:rPr lang="pl-PL" sz="2400" dirty="0"/>
              <a:t>wchodzą do sali </a:t>
            </a:r>
            <a:r>
              <a:rPr lang="pl-PL" sz="2400" dirty="0" smtClean="0"/>
              <a:t>pojedynczo (odstęp 2 m), (w zasłonach twarzy) według </a:t>
            </a:r>
            <a:r>
              <a:rPr lang="pl-PL" sz="2400" dirty="0"/>
              <a:t>kolejności na </a:t>
            </a:r>
            <a:r>
              <a:rPr lang="pl-PL" sz="2400" dirty="0" smtClean="0"/>
              <a:t>liście, a członek komisji </a:t>
            </a:r>
            <a:r>
              <a:rPr lang="pl-PL" sz="2400" b="1" dirty="0" smtClean="0"/>
              <a:t>losuje im miejsce</a:t>
            </a:r>
            <a:r>
              <a:rPr lang="pl-PL" sz="2400" dirty="0"/>
              <a:t>. </a:t>
            </a:r>
          </a:p>
          <a:p>
            <a:pPr eaLnBrk="1" hangingPunct="1"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>Obecność </a:t>
            </a:r>
            <a:r>
              <a:rPr lang="pl-PL" sz="2400" b="1" dirty="0">
                <a:solidFill>
                  <a:srgbClr val="FF0000"/>
                </a:solidFill>
              </a:rPr>
              <a:t>i napisanie egzaminu są warunkami ukończenia szkoły!</a:t>
            </a:r>
          </a:p>
          <a:p>
            <a:pPr eaLnBrk="1" hangingPunct="1">
              <a:defRPr/>
            </a:pPr>
            <a:endParaRPr lang="pl-PL" sz="2400" b="1" dirty="0" smtClean="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451302" y="116632"/>
            <a:ext cx="58943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l-P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l-P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ORGANIZACJA PRZEBIEGU EGZAMINU</a:t>
            </a:r>
          </a:p>
        </p:txBody>
      </p:sp>
    </p:spTree>
    <p:extLst>
      <p:ext uri="{BB962C8B-B14F-4D97-AF65-F5344CB8AC3E}">
        <p14:creationId xmlns:p14="http://schemas.microsoft.com/office/powerpoint/2010/main" val="117380099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724525" y="1773238"/>
            <a:ext cx="3124200" cy="4495800"/>
          </a:xfrm>
        </p:spPr>
        <p:txBody>
          <a:bodyPr/>
          <a:lstStyle/>
          <a:p>
            <a:pPr eaLnBrk="1" hangingPunct="1">
              <a:defRPr/>
            </a:pPr>
            <a:endParaRPr lang="pl-PL" sz="2000" smtClean="0"/>
          </a:p>
          <a:p>
            <a:pPr eaLnBrk="1" hangingPunct="1">
              <a:defRPr/>
            </a:pPr>
            <a:endParaRPr lang="pl-PL" sz="2000" smtClean="0"/>
          </a:p>
          <a:p>
            <a:pPr eaLnBrk="1" hangingPunct="1">
              <a:defRPr/>
            </a:pPr>
            <a:endParaRPr lang="pl-PL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l-PL" sz="2000" b="1" u="sng" smtClean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67744" y="813545"/>
            <a:ext cx="6592295" cy="5639791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dirty="0" smtClean="0"/>
              <a:t>Po wejściu na salę i zajęciu wylosowanego stolika, uczniowie </a:t>
            </a:r>
            <a:r>
              <a:rPr lang="pl-PL" sz="2400" b="1" dirty="0" smtClean="0"/>
              <a:t>ściągają nakrycia twarzy</a:t>
            </a:r>
            <a:r>
              <a:rPr lang="pl-PL" sz="2400" dirty="0" smtClean="0"/>
              <a:t>. </a:t>
            </a:r>
          </a:p>
          <a:p>
            <a:pPr eaLnBrk="1" hangingPunct="1">
              <a:defRPr/>
            </a:pPr>
            <a:r>
              <a:rPr lang="pl-PL" sz="2400" b="1" dirty="0">
                <a:solidFill>
                  <a:srgbClr val="FF0000"/>
                </a:solidFill>
              </a:rPr>
              <a:t>Nie wolno </a:t>
            </a:r>
            <a:r>
              <a:rPr lang="pl-PL" sz="2400" b="1" dirty="0" smtClean="0">
                <a:solidFill>
                  <a:srgbClr val="FF0000"/>
                </a:solidFill>
              </a:rPr>
              <a:t>wnosić ze sobą i korzystać </a:t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z </a:t>
            </a:r>
            <a:r>
              <a:rPr lang="pl-PL" sz="2400" b="1" dirty="0">
                <a:solidFill>
                  <a:srgbClr val="FF0000"/>
                </a:solidFill>
              </a:rPr>
              <a:t>kalkulatorów, słowników, korektorów </a:t>
            </a: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i </a:t>
            </a:r>
            <a:r>
              <a:rPr lang="pl-PL" sz="2400" b="1" dirty="0">
                <a:solidFill>
                  <a:srgbClr val="FF0000"/>
                </a:solidFill>
              </a:rPr>
              <a:t>wszelkich urządzeń telekomunikacyjnych, także zegarków typu smartwatch.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endParaRPr lang="pl-PL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pl-PL" sz="2400" dirty="0"/>
              <a:t>Przewodniczący Zespołu Nadzorującego 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b="1" dirty="0"/>
              <a:t>obecności przedstawicieli zdających (uczniów)</a:t>
            </a:r>
            <a:r>
              <a:rPr lang="pl-PL" sz="2400" dirty="0"/>
              <a:t> odbiera pakiety </a:t>
            </a:r>
            <a:br>
              <a:rPr lang="pl-PL" sz="2400" dirty="0"/>
            </a:br>
            <a:r>
              <a:rPr lang="pl-PL" sz="2400" dirty="0"/>
              <a:t>z zestawami egzaminacyjnymi </a:t>
            </a:r>
            <a:br>
              <a:rPr lang="pl-PL" sz="2400" dirty="0"/>
            </a:br>
            <a:r>
              <a:rPr lang="pl-PL" sz="2400" dirty="0"/>
              <a:t>i przynosi je do sali </a:t>
            </a:r>
            <a:r>
              <a:rPr lang="pl-PL" sz="2400" dirty="0" smtClean="0"/>
              <a:t>egzaminacyjnej </a:t>
            </a:r>
            <a:r>
              <a:rPr lang="pl-PL" sz="2400" b="1" dirty="0" smtClean="0"/>
              <a:t>(obowiązuje wtedy ponowne osłonięcie twarzy).</a:t>
            </a:r>
            <a:endParaRPr lang="pl-PL" sz="2400" b="1" dirty="0"/>
          </a:p>
          <a:p>
            <a:pPr eaLnBrk="1" hangingPunct="1">
              <a:defRPr/>
            </a:pPr>
            <a:endParaRPr lang="pl-PL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pl-PL" sz="24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pl-PL" sz="2400" dirty="0" smtClean="0"/>
          </a:p>
          <a:p>
            <a:pPr eaLnBrk="1" hangingPunct="1">
              <a:defRPr/>
            </a:pPr>
            <a:endParaRPr lang="pl-PL" sz="2400" b="1" dirty="0" smtClean="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451302" y="116632"/>
            <a:ext cx="58943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l-P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l-P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ORGANIZACJA PRZEBIEGU EGZAMINU</a:t>
            </a:r>
          </a:p>
        </p:txBody>
      </p:sp>
    </p:spTree>
    <p:extLst>
      <p:ext uri="{BB962C8B-B14F-4D97-AF65-F5344CB8AC3E}">
        <p14:creationId xmlns:p14="http://schemas.microsoft.com/office/powerpoint/2010/main" val="69792724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ORGANIZACJA PRZEBIEGU EGZAMINU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Zestawy egzaminacyjne  rozdaje się zdającym o godzinie rozpoczęcia egzaminu z danego przedmiotu: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1800" b="1" dirty="0" smtClean="0"/>
              <a:t>     j. polski </a:t>
            </a:r>
            <a:r>
              <a:rPr lang="pl-PL" sz="2000" b="1" dirty="0" smtClean="0"/>
              <a:t>–</a:t>
            </a:r>
            <a:r>
              <a:rPr lang="pl-PL" sz="2000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godz. 9.00,</a:t>
            </a:r>
          </a:p>
          <a:p>
            <a:pPr eaLnBrk="1" hangingPunct="1">
              <a:buNone/>
              <a:defRPr/>
            </a:pP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    </a:t>
            </a:r>
            <a:r>
              <a:rPr lang="pl-PL" sz="2000" b="1" dirty="0" smtClean="0"/>
              <a:t>matematyka – </a:t>
            </a:r>
            <a:r>
              <a:rPr lang="pl-PL" sz="2000" b="1" dirty="0" smtClean="0">
                <a:solidFill>
                  <a:srgbClr val="FF0000"/>
                </a:solidFill>
              </a:rPr>
              <a:t>godz. 9.00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000" b="1" dirty="0" smtClean="0"/>
              <a:t>     język angielski – </a:t>
            </a:r>
            <a:r>
              <a:rPr lang="pl-PL" sz="2000" b="1" dirty="0" smtClean="0">
                <a:solidFill>
                  <a:srgbClr val="FF0000"/>
                </a:solidFill>
              </a:rPr>
              <a:t>godz.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9.00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260350"/>
            <a:ext cx="6553200" cy="604897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l-PL" sz="16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2000" b="1" dirty="0" smtClean="0"/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015" y="118060"/>
            <a:ext cx="5824878" cy="2014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2339975" y="2420342"/>
            <a:ext cx="647272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Tak oto wygląda graficzna ilustracja arkusza egzaminacyjnego </a:t>
            </a:r>
            <a:r>
              <a:rPr lang="pl-PL" sz="2400" b="1" dirty="0"/>
              <a:t>z j. </a:t>
            </a:r>
            <a:r>
              <a:rPr lang="pl-PL" sz="2400" b="1" dirty="0" smtClean="0"/>
              <a:t>polskiego, matematyki i </a:t>
            </a:r>
            <a:r>
              <a:rPr lang="pl-PL" sz="2400" b="1" dirty="0"/>
              <a:t>j. obcego.</a:t>
            </a:r>
            <a:r>
              <a:rPr lang="pl-PL" sz="2400" b="1" dirty="0">
                <a:solidFill>
                  <a:srgbClr val="000000"/>
                </a:solidFill>
              </a:rPr>
              <a:t> </a:t>
            </a:r>
            <a:endParaRPr lang="pl-PL" sz="2400" b="1" dirty="0" smtClean="0">
              <a:solidFill>
                <a:srgbClr val="000000"/>
              </a:solidFill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rgbClr val="000000"/>
                </a:solidFill>
              </a:rPr>
              <a:t>Składa </a:t>
            </a:r>
            <a:r>
              <a:rPr lang="pl-PL" dirty="0">
                <a:solidFill>
                  <a:srgbClr val="000000"/>
                </a:solidFill>
              </a:rPr>
              <a:t>się on z </a:t>
            </a:r>
            <a:r>
              <a:rPr lang="pl-PL" b="1" dirty="0">
                <a:solidFill>
                  <a:srgbClr val="000000"/>
                </a:solidFill>
              </a:rPr>
              <a:t>zeszytu zadań i karty odpowiedzi</a:t>
            </a:r>
            <a:r>
              <a:rPr lang="pl-PL" dirty="0">
                <a:solidFill>
                  <a:srgbClr val="000000"/>
                </a:solidFill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0000"/>
                </a:solidFill>
              </a:rPr>
              <a:t>Dodatkowo do przeprowadzenia egzaminu ósmoklasisty z języka obcego nowożytnego wykorzystuje się również płytę CD. </a:t>
            </a:r>
            <a:endParaRPr lang="pl-PL" dirty="0" smtClean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0000"/>
                </a:solidFill>
              </a:rPr>
              <a:t>W ten sposób sprawdzana jest umiejętność rozumienia ze słuchu.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0000"/>
                </a:solidFill>
              </a:rPr>
              <a:t>Na płycie znajdują się dwukrotnie nagrane teksty zdań, polecenia i przerwy na wykonanie zadań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Nie wolno odrywać </a:t>
            </a:r>
            <a:r>
              <a:rPr lang="pl-PL" b="1" dirty="0"/>
              <a:t>karty odpowiedzi od </a:t>
            </a:r>
            <a:r>
              <a:rPr lang="pl-PL" b="1" dirty="0" smtClean="0"/>
              <a:t>zeszytu zadań</a:t>
            </a:r>
            <a:r>
              <a:rPr lang="pl-PL" b="1" dirty="0"/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717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260350"/>
            <a:ext cx="6553200" cy="604897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sz="1600" dirty="0" smtClean="0"/>
              <a:t>Po otrzymaniu zestawu dający ma obowiązek: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6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2000" b="1" dirty="0" smtClean="0"/>
              <a:t> - zapoznać się z instrukcją zamieszczoną na pierwszej stronie arkusza,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pl-PL" sz="20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2000" b="1" dirty="0" smtClean="0"/>
              <a:t>- w razie wątpliwości może poprosić o jej wyjaśnienie członków Zespołu Nadzorującego,</a:t>
            </a:r>
            <a:r>
              <a:rPr lang="pl-PL" sz="2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pl-PL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2000" b="1" dirty="0" smtClean="0"/>
              <a:t> - sprawdzić czy zestaw egzaminacyjny jest kompletny oraz, czy zgadza się numer PESEL,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pl-PL" sz="2000" b="1" dirty="0" smtClean="0"/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2000" b="1" dirty="0" smtClean="0"/>
              <a:t> - zapisać swój trzyznakowy kod i numer PESEL oraz umieścić naklejkę z kodem w wyznaczonych miejscach na arkuszu i karcie odpowiedzi </a:t>
            </a:r>
            <a:br>
              <a:rPr lang="pl-PL" sz="2000" b="1" dirty="0" smtClean="0"/>
            </a:br>
            <a:r>
              <a:rPr lang="pl-PL" sz="2000" b="1" dirty="0" smtClean="0"/>
              <a:t>(nie dotyczy ucznia </a:t>
            </a:r>
            <a:br>
              <a:rPr lang="pl-PL" sz="2000" b="1" dirty="0" smtClean="0"/>
            </a:br>
            <a:r>
              <a:rPr lang="pl-PL" sz="2000" b="1" dirty="0" smtClean="0"/>
              <a:t>z dostosowaniem – te czynności wykonują nauczyciele)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pl-P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8430166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1" y="228600"/>
            <a:ext cx="4536504" cy="5445586"/>
          </a:xfrm>
        </p:spPr>
        <p:txBody>
          <a:bodyPr/>
          <a:lstStyle/>
          <a:p>
            <a:r>
              <a:rPr lang="pl-PL" sz="1800" dirty="0"/>
              <a:t>Patrząc od góry widzimy miejsce na umieszczenie </a:t>
            </a:r>
            <a:r>
              <a:rPr lang="pl-PL" sz="1800" b="1" dirty="0"/>
              <a:t>kodu ucznia, PESELU i naklejki</a:t>
            </a:r>
            <a:r>
              <a:rPr lang="pl-PL" sz="1800" dirty="0"/>
              <a:t> czyli danych, które pozwolą zidentyfikować, do kogo należy arkusz, który po wypełnieniu nazywany jest pracą egzaminacyjną. </a:t>
            </a:r>
            <a:endParaRPr lang="pl-PL" sz="1800" dirty="0" smtClean="0"/>
          </a:p>
          <a:p>
            <a:endParaRPr lang="pl-PL" sz="1800" dirty="0"/>
          </a:p>
          <a:p>
            <a:r>
              <a:rPr lang="pl-PL" sz="1800" dirty="0"/>
              <a:t>Poniżej zamieszczono nazwę egzaminu, rodzaj przedmiotu, datę egzaminu i czas trwania pracy. Zwróć uwagę, że czas trwania pracy w każdym z egzaminów jest inny</a:t>
            </a:r>
            <a:r>
              <a:rPr lang="pl-PL" sz="1800" dirty="0" smtClean="0"/>
              <a:t>.</a:t>
            </a:r>
          </a:p>
          <a:p>
            <a:r>
              <a:rPr lang="pl-PL" sz="1800" b="1" dirty="0" smtClean="0"/>
              <a:t>j. polski – 120 minut</a:t>
            </a:r>
          </a:p>
          <a:p>
            <a:r>
              <a:rPr lang="pl-PL" sz="1800" b="1" dirty="0" smtClean="0"/>
              <a:t>matematyka – 100 minut</a:t>
            </a:r>
          </a:p>
          <a:p>
            <a:r>
              <a:rPr lang="pl-PL" sz="1800" b="1" dirty="0" smtClean="0"/>
              <a:t>j. angielski -  90 minut</a:t>
            </a:r>
          </a:p>
          <a:p>
            <a:endParaRPr lang="pl-PL" sz="1800" dirty="0" smtClean="0"/>
          </a:p>
          <a:p>
            <a:r>
              <a:rPr lang="pl-PL" sz="1800" dirty="0"/>
              <a:t>W przypadku uczniów korzystających z dostosowań czas ten może być przedłużony maksymalnie o 50%. </a:t>
            </a:r>
          </a:p>
          <a:p>
            <a:endParaRPr lang="pl-PL" sz="1800" dirty="0" smtClean="0"/>
          </a:p>
          <a:p>
            <a:endParaRPr lang="pl-PL" sz="1800" dirty="0"/>
          </a:p>
          <a:p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242156" y="332656"/>
            <a:ext cx="4392488" cy="5953218"/>
            <a:chOff x="-41503" y="531105"/>
            <a:chExt cx="4362450" cy="6153150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1503" y="531105"/>
              <a:ext cx="4362450" cy="61531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Elipsa 8"/>
            <p:cNvSpPr/>
            <p:nvPr/>
          </p:nvSpPr>
          <p:spPr>
            <a:xfrm>
              <a:off x="186094" y="888511"/>
              <a:ext cx="2844219" cy="91809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6494369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4384" y="4515653"/>
            <a:ext cx="7488832" cy="4392488"/>
          </a:xfrm>
        </p:spPr>
        <p:txBody>
          <a:bodyPr/>
          <a:lstStyle/>
          <a:p>
            <a:r>
              <a:rPr lang="pl-PL" sz="1800" dirty="0"/>
              <a:t>Po rozdaniu arkuszy a przed przystąpieniem do rozwiązywania zadań zapoznaj się z </a:t>
            </a:r>
            <a:r>
              <a:rPr lang="pl-PL" sz="1800" b="1" dirty="0"/>
              <a:t>instrukcją dla ucznia</a:t>
            </a:r>
            <a:r>
              <a:rPr lang="pl-PL" sz="1800" dirty="0" smtClean="0"/>
              <a:t>.</a:t>
            </a:r>
          </a:p>
          <a:p>
            <a:endParaRPr lang="pl-PL" sz="1800" dirty="0"/>
          </a:p>
          <a:p>
            <a:r>
              <a:rPr lang="pl-PL" sz="1800" b="1" dirty="0"/>
              <a:t>Wszystkie punkty tej instrukcji są ważne</a:t>
            </a:r>
            <a:r>
              <a:rPr lang="pl-PL" sz="1800" dirty="0"/>
              <a:t>. Zarówno te, które dotyczą sprawdzenia poprawności wydruku arkusza i karty odpowiedzi czy karty rozwiązań zadań z matematyki, jak również te, które odnoszą się do rozwiązywania zadań i wypełniania karty odpowiedzi.</a:t>
            </a:r>
            <a:endParaRPr lang="pl-PL" sz="1800" strike="sngStrike" dirty="0"/>
          </a:p>
          <a:p>
            <a:endParaRPr lang="pl-PL" sz="1800" dirty="0"/>
          </a:p>
          <a:p>
            <a:endParaRPr lang="pl-PL" sz="1800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6434"/>
            <a:ext cx="6552728" cy="452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953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erta">
  <a:themeElements>
    <a:clrScheme name="Oferta 7">
      <a:dk1>
        <a:srgbClr val="000000"/>
      </a:dk1>
      <a:lt1>
        <a:srgbClr val="CCFF99"/>
      </a:lt1>
      <a:dk2>
        <a:srgbClr val="CC99FF"/>
      </a:dk2>
      <a:lt2>
        <a:srgbClr val="1B3600"/>
      </a:lt2>
      <a:accent1>
        <a:srgbClr val="009900"/>
      </a:accent1>
      <a:accent2>
        <a:srgbClr val="B7CA02"/>
      </a:accent2>
      <a:accent3>
        <a:srgbClr val="E2FFCA"/>
      </a:accent3>
      <a:accent4>
        <a:srgbClr val="000000"/>
      </a:accent4>
      <a:accent5>
        <a:srgbClr val="AACAAA"/>
      </a:accent5>
      <a:accent6>
        <a:srgbClr val="A6B702"/>
      </a:accent6>
      <a:hlink>
        <a:srgbClr val="FFCC00"/>
      </a:hlink>
      <a:folHlink>
        <a:srgbClr val="FF9900"/>
      </a:folHlink>
    </a:clrScheme>
    <a:fontScheme name="Ofer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erta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erta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erta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1168</TotalTime>
  <Words>1479</Words>
  <Application>Microsoft Office PowerPoint</Application>
  <PresentationFormat>Pokaz na ekranie (4:3)</PresentationFormat>
  <Paragraphs>189</Paragraphs>
  <Slides>23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Boopee</vt:lpstr>
      <vt:lpstr>Arial</vt:lpstr>
      <vt:lpstr>Calibri</vt:lpstr>
      <vt:lpstr>Times New Roman</vt:lpstr>
      <vt:lpstr>Wingdings</vt:lpstr>
      <vt:lpstr>Oferta</vt:lpstr>
      <vt:lpstr>Informacja dla ucznia i rodzica dotycząca przebiegu egzaminu ósmoklasisty - 2021 r.</vt:lpstr>
      <vt:lpstr>Prezentacja programu PowerPoint</vt:lpstr>
      <vt:lpstr>Prezentacja programu PowerPoint</vt:lpstr>
      <vt:lpstr>Prezentacja programu PowerPoint</vt:lpstr>
      <vt:lpstr>ORGANIZACJA PRZEBIEGU EGZAMINU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ORGANIZACJA PRZEBIEGU EGZAMINU</vt:lpstr>
      <vt:lpstr>ORGANIZACJA PRZEBIEGU EGZAMINU</vt:lpstr>
      <vt:lpstr>Prezentacja programu PowerPoint</vt:lpstr>
      <vt:lpstr>ORGANIZACJA PRZEBIEGU EGZAMINU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dla ucznia  dotycząca przebiegu egzaminu</dc:title>
  <dc:creator>Wiktoria Sydoriak</dc:creator>
  <cp:lastModifiedBy>Dyrektor</cp:lastModifiedBy>
  <cp:revision>63</cp:revision>
  <dcterms:created xsi:type="dcterms:W3CDTF">2012-03-15T09:24:34Z</dcterms:created>
  <dcterms:modified xsi:type="dcterms:W3CDTF">2021-05-21T06:39:15Z</dcterms:modified>
</cp:coreProperties>
</file>